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4"/>
  </p:notesMasterIdLst>
  <p:handoutMasterIdLst>
    <p:handoutMasterId r:id="rId15"/>
  </p:handoutMasterIdLst>
  <p:sldIdLst>
    <p:sldId id="394" r:id="rId2"/>
    <p:sldId id="405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E7C41F"/>
    <a:srgbClr val="0A6EB7"/>
    <a:srgbClr val="DA5B57"/>
    <a:srgbClr val="00AEDD"/>
    <a:srgbClr val="9ACA3B"/>
    <a:srgbClr val="F68A42"/>
    <a:srgbClr val="1BBAA8"/>
    <a:srgbClr val="FF8328"/>
    <a:srgbClr val="BF6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8" autoAdjust="0"/>
    <p:restoredTop sz="94714"/>
  </p:normalViewPr>
  <p:slideViewPr>
    <p:cSldViewPr snapToGrid="0" snapToObjects="1" showGuides="1">
      <p:cViewPr varScale="1">
        <p:scale>
          <a:sx n="127" d="100"/>
          <a:sy n="127" d="100"/>
        </p:scale>
        <p:origin x="1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0" d="100"/>
          <a:sy n="120" d="100"/>
        </p:scale>
        <p:origin x="4408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>
                <a:latin typeface="Arial" panose="020B0604020202020204" pitchFamily="34" charset="0"/>
              </a:rPr>
              <a:t>3/8/2023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>
                <a:latin typeface="Arial" panose="020B0604020202020204" pitchFamily="34" charset="0"/>
              </a:rPr>
              <a:t>‹Nº›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08FFD40-13C9-7B48-A0BE-E251E1E33FE5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F8E2375-F1B1-284C-A827-B0E603FDBDD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366688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8000" b="1" i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999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BEA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971" y="2605294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950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>
            <a:lvl1pPr>
              <a:defRPr b="1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solidFill>
            <a:srgbClr val="CFDBEA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14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87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rgbClr val="CFDBEA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" y="6291470"/>
            <a:ext cx="984250" cy="566529"/>
          </a:xfrm>
          <a:prstGeom prst="rect">
            <a:avLst/>
          </a:prstGeom>
          <a:solidFill>
            <a:srgbClr val="CFD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-57771" y="563244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i="0" dirty="0">
                <a:solidFill>
                  <a:schemeClr val="tx1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0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1000" b="1" i="0" baseline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‹Nº›</a:t>
            </a:fld>
            <a:endParaRPr lang="en-US" sz="1000" b="1" i="0" baseline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C38262-3766-4BFE-72B9-A0240EE2705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0" y="6293073"/>
            <a:ext cx="564927" cy="5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75" r:id="rId3"/>
    <p:sldLayoutId id="2147484034" r:id="rId4"/>
    <p:sldLayoutId id="2147484037" r:id="rId5"/>
    <p:sldLayoutId id="2147484038" r:id="rId6"/>
    <p:sldLayoutId id="2147484039" r:id="rId7"/>
    <p:sldLayoutId id="2147484041" r:id="rId8"/>
    <p:sldLayoutId id="2147484048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00" baseline="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1" i="0" kern="1200">
          <a:solidFill>
            <a:schemeClr val="tx1">
              <a:alpha val="7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1" i="0" kern="1200" baseline="0">
          <a:solidFill>
            <a:schemeClr val="tx1">
              <a:alpha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60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687AD88-790F-34F4-02EA-3D27393122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88" y="5413970"/>
            <a:ext cx="5839519" cy="1226299"/>
          </a:xfrm>
          <a:prstGeom prst="rect">
            <a:avLst/>
          </a:prstGeom>
        </p:spPr>
      </p:pic>
      <p:sp>
        <p:nvSpPr>
          <p:cNvPr id="3" name="Title 29">
            <a:extLst>
              <a:ext uri="{FF2B5EF4-FFF2-40B4-BE49-F238E27FC236}">
                <a16:creationId xmlns:a16="http://schemas.microsoft.com/office/drawing/2014/main" id="{ABDF6DAA-E3B7-9F41-FE29-EE004EADE870}"/>
              </a:ext>
            </a:extLst>
          </p:cNvPr>
          <p:cNvSpPr txBox="1">
            <a:spLocks/>
          </p:cNvSpPr>
          <p:nvPr/>
        </p:nvSpPr>
        <p:spPr>
          <a:xfrm>
            <a:off x="1026213" y="1494140"/>
            <a:ext cx="6679722" cy="2574277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rmAutofit/>
          </a:bodyPr>
          <a:lstStyle>
            <a:lvl1pPr defTabSz="914318">
              <a:lnSpc>
                <a:spcPct val="80000"/>
              </a:lnSpc>
              <a:spcBef>
                <a:spcPct val="0"/>
              </a:spcBef>
              <a:buNone/>
              <a:defRPr sz="12000" b="1" i="0" spc="-100" baseline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>
              <a:lnSpc>
                <a:spcPts val="6500"/>
              </a:lnSpc>
            </a:pPr>
            <a:r>
              <a:rPr lang="en-US" sz="6000" dirty="0">
                <a:solidFill>
                  <a:schemeClr val="accent4"/>
                </a:solidFill>
              </a:rPr>
              <a:t>Storytelling builder: revising the text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9B418527-CAE3-15C9-8481-625CA226F944}"/>
              </a:ext>
            </a:extLst>
          </p:cNvPr>
          <p:cNvSpPr txBox="1"/>
          <p:nvPr/>
        </p:nvSpPr>
        <p:spPr>
          <a:xfrm>
            <a:off x="1019840" y="985777"/>
            <a:ext cx="6114221" cy="322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Template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387160D8-9203-6951-0D92-A7A78E56FCE1}"/>
              </a:ext>
            </a:extLst>
          </p:cNvPr>
          <p:cNvSpPr txBox="1"/>
          <p:nvPr/>
        </p:nvSpPr>
        <p:spPr>
          <a:xfrm>
            <a:off x="1026262" y="4156040"/>
            <a:ext cx="6114221" cy="32431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accent2">
                    <a:alpha val="70000"/>
                  </a:schemeClr>
                </a:solidFill>
                <a:latin typeface="Georgia" panose="02040502050405020303" pitchFamily="18" charset="0"/>
              </a:rPr>
              <a:t>Nebojsa Nikolic/ Interact office Valencia / 07.03.2023</a:t>
            </a:r>
          </a:p>
        </p:txBody>
      </p:sp>
    </p:spTree>
    <p:extLst>
      <p:ext uri="{BB962C8B-B14F-4D97-AF65-F5344CB8AC3E}">
        <p14:creationId xmlns:p14="http://schemas.microsoft.com/office/powerpoint/2010/main" val="39909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763923"/>
            <a:ext cx="4213312" cy="116383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We explain what we achieved in terms of performance, numbers and testimonials. The results must have a clear connection to the problem, as we framed it.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8. Proof /credibility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B771FA-D7C1-74BC-87C7-046B342CE234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4D84EA-8749-1124-AACE-883E8659744E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124AD1-DF68-2AD9-110A-C70B005295B0}"/>
              </a:ext>
            </a:extLst>
          </p:cNvPr>
          <p:cNvSpPr txBox="1"/>
          <p:nvPr/>
        </p:nvSpPr>
        <p:spPr>
          <a:xfrm>
            <a:off x="1373353" y="3651926"/>
            <a:ext cx="4050207" cy="200406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During the</a:t>
            </a: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 18 months of </a:t>
            </a: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 implementation of the project two clusters of honey producers were established in B</a:t>
            </a: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H and M</a:t>
            </a: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NE with 20 members per country. </a:t>
            </a: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The establishment of the clusters has opened up the possibility for better market positioning of honey producers and provided access to broader markets.</a:t>
            </a:r>
            <a:endParaRPr lang="en-US" sz="1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8C543-E96A-97A0-BD7E-A0D352AC4366}"/>
              </a:ext>
            </a:extLst>
          </p:cNvPr>
          <p:cNvSpPr txBox="1"/>
          <p:nvPr/>
        </p:nvSpPr>
        <p:spPr>
          <a:xfrm>
            <a:off x="1565636" y="294904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Draft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006DB-66C8-B56D-1141-1F4206B14664}"/>
              </a:ext>
            </a:extLst>
          </p:cNvPr>
          <p:cNvSpPr txBox="1"/>
          <p:nvPr/>
        </p:nvSpPr>
        <p:spPr>
          <a:xfrm>
            <a:off x="7471686" y="2954883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7428952" y="3651926"/>
            <a:ext cx="3726728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In 18 months, the project empowered 40 people in both countries to start their own  business.</a:t>
            </a:r>
          </a:p>
        </p:txBody>
      </p:sp>
    </p:spTree>
    <p:extLst>
      <p:ext uri="{BB962C8B-B14F-4D97-AF65-F5344CB8AC3E}">
        <p14:creationId xmlns:p14="http://schemas.microsoft.com/office/powerpoint/2010/main" val="24680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903961"/>
            <a:ext cx="4213312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One sentence to inspire people about what we’ve done, and (if applicable) what we intend to do in the future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75733-F74C-CAA3-1E9E-F8AF06B0EC66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9. Vision/impact</a:t>
            </a:r>
            <a:endParaRPr lang="en-US" sz="3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1D67F-F228-FD01-3C17-93FFCF76DC81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8451A-5E4F-F71C-BBE1-A2AA20715DD9}"/>
              </a:ext>
            </a:extLst>
          </p:cNvPr>
          <p:cNvSpPr txBox="1"/>
          <p:nvPr/>
        </p:nvSpPr>
        <p:spPr>
          <a:xfrm>
            <a:off x="1742837" y="3578705"/>
            <a:ext cx="3317323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Now, </a:t>
            </a: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40 </a:t>
            </a: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PWD got a chance to work and to improve their life standard.</a:t>
            </a:r>
            <a:endParaRPr lang="en-US" sz="1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9E959D-C785-E296-5216-9D4DFA653A68}"/>
              </a:ext>
            </a:extLst>
          </p:cNvPr>
          <p:cNvSpPr txBox="1"/>
          <p:nvPr/>
        </p:nvSpPr>
        <p:spPr>
          <a:xfrm>
            <a:off x="1565636" y="294904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Draft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F323BD-E636-0FAE-72EB-860649BA96CB}"/>
              </a:ext>
            </a:extLst>
          </p:cNvPr>
          <p:cNvSpPr txBox="1"/>
          <p:nvPr/>
        </p:nvSpPr>
        <p:spPr>
          <a:xfrm>
            <a:off x="7471686" y="2954883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7471686" y="3579760"/>
            <a:ext cx="3551468" cy="116383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Sweet success! Through our project 40 families got the chance to improve their standard of living in Montenegro and Bosnia and Herzegovina.</a:t>
            </a:r>
          </a:p>
        </p:txBody>
      </p:sp>
    </p:spTree>
    <p:extLst>
      <p:ext uri="{BB962C8B-B14F-4D97-AF65-F5344CB8AC3E}">
        <p14:creationId xmlns:p14="http://schemas.microsoft.com/office/powerpoint/2010/main" val="7214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942370" y="1184038"/>
            <a:ext cx="4213312" cy="32360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Project/programme name, logo/s, slogan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10. Brand</a:t>
            </a:r>
            <a:endParaRPr lang="en-US" sz="33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BA14F4-1387-03B1-E00F-71509A84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475" y="3208100"/>
            <a:ext cx="4636070" cy="8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E9B9ABC-4BED-458D-944C-3A46948547F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r="8431"/>
          <a:stretch/>
        </p:blipFill>
        <p:spPr>
          <a:xfrm>
            <a:off x="1023580" y="0"/>
            <a:ext cx="3043596" cy="4572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96215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Introduction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041997" y="3442555"/>
            <a:ext cx="1025180" cy="228197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dirty="0"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3A26843F-2528-4C20-8A0C-A36C00DC2D7D}"/>
              </a:ext>
            </a:extLst>
          </p:cNvPr>
          <p:cNvSpPr>
            <a:spLocks/>
          </p:cNvSpPr>
          <p:nvPr/>
        </p:nvSpPr>
        <p:spPr bwMode="auto">
          <a:xfrm>
            <a:off x="3401393" y="5283397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7301" y="2286000"/>
            <a:ext cx="6010232" cy="240821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The next slides will show you an example of how to revise a draft story text. The text on the left is the first draft and the text on the right is the result of a joint effort at the online workshop “Communication under IPA CBC – Storytelling”. The text can be further refined and then easily adapted into a promotional video.</a:t>
            </a:r>
            <a:endParaRPr lang="sr-Latn-RS" sz="16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Special thanks to Alma Hasić from the Bosnia and Herzegovina – Montenegro programme for providing the project story.</a:t>
            </a:r>
          </a:p>
        </p:txBody>
      </p:sp>
    </p:spTree>
    <p:extLst>
      <p:ext uri="{BB962C8B-B14F-4D97-AF65-F5344CB8AC3E}">
        <p14:creationId xmlns:p14="http://schemas.microsoft.com/office/powerpoint/2010/main" val="336505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85E67EF-FACF-6F3F-0B01-981EA2B44DE6}"/>
              </a:ext>
            </a:extLst>
          </p:cNvPr>
          <p:cNvSpPr/>
          <p:nvPr/>
        </p:nvSpPr>
        <p:spPr>
          <a:xfrm>
            <a:off x="1036320" y="2564296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23147-79C5-2AA7-C034-3E32FC7D4DF1}"/>
              </a:ext>
            </a:extLst>
          </p:cNvPr>
          <p:cNvSpPr/>
          <p:nvPr/>
        </p:nvSpPr>
        <p:spPr>
          <a:xfrm flipV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In 1 or 2 sentences we want to know where the project takes place, and in which sector we are.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B0E0E-246D-612E-E906-F66A56F8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68" y="946702"/>
            <a:ext cx="2011616" cy="813518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chemeClr val="accent1"/>
                </a:solidFill>
              </a:rPr>
              <a:t>1. Context</a:t>
            </a:r>
            <a:endParaRPr lang="en-US" sz="33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8EF82B-6E7E-B144-76C5-E178E1453A3C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D048C-AF2A-818A-D22C-385B5E3767B4}"/>
              </a:ext>
            </a:extLst>
          </p:cNvPr>
          <p:cNvSpPr txBox="1"/>
          <p:nvPr/>
        </p:nvSpPr>
        <p:spPr>
          <a:xfrm>
            <a:off x="7471686" y="2954883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ADFA1-4CBA-05EF-BC2E-947D8EBC8F6B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5D258-6A4D-C844-DE85-7F5C75ABFCC3}"/>
              </a:ext>
            </a:extLst>
          </p:cNvPr>
          <p:cNvSpPr txBox="1"/>
          <p:nvPr/>
        </p:nvSpPr>
        <p:spPr>
          <a:xfrm>
            <a:off x="1565636" y="294904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Draft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7423681" y="3656777"/>
            <a:ext cx="3681008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Bees are busy in Montenegro and Bosnia and Herzegovina. People love the taste of their honey.</a:t>
            </a:r>
            <a:endParaRPr lang="en-US" sz="1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04CDF0-E525-DC7F-97D9-C9FC84318689}"/>
              </a:ext>
            </a:extLst>
          </p:cNvPr>
          <p:cNvSpPr txBox="1"/>
          <p:nvPr/>
        </p:nvSpPr>
        <p:spPr>
          <a:xfrm>
            <a:off x="1565636" y="3656776"/>
            <a:ext cx="3317323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Honey production is very popularized in cross border area in </a:t>
            </a: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Montenegro and Bosnia and Herzegovina</a:t>
            </a: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. </a:t>
            </a:r>
            <a:endParaRPr lang="en-US" sz="1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212E7D3-B219-0AB4-8704-173EC555922F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In one sentence we want to know about the specific problem within the context.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7673709" y="3524294"/>
            <a:ext cx="3411881" cy="116383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But not everyone is busy as a bee. Unemployment is a serious issue in these countries, especially for people with disabilities.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190229" y="948524"/>
            <a:ext cx="3958833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2. Specific problem</a:t>
            </a:r>
            <a:endParaRPr lang="en-US" sz="33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1E0413-C1AE-D26F-1744-1BBC19B0F0D8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23E358-A13C-DAD8-20CD-ECE71B73241E}"/>
              </a:ext>
            </a:extLst>
          </p:cNvPr>
          <p:cNvSpPr txBox="1"/>
          <p:nvPr/>
        </p:nvSpPr>
        <p:spPr>
          <a:xfrm>
            <a:off x="1510983" y="3526652"/>
            <a:ext cx="3317323" cy="144391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Unemployed persons with disabilities and their families could start own business (self-employment) with the support with the required trainings and needed equipment.</a:t>
            </a:r>
            <a:endParaRPr lang="en-US" sz="1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EA197-33D8-9F27-68E5-E9566FFBBEB5}"/>
              </a:ext>
            </a:extLst>
          </p:cNvPr>
          <p:cNvSpPr txBox="1"/>
          <p:nvPr/>
        </p:nvSpPr>
        <p:spPr>
          <a:xfrm>
            <a:off x="1565636" y="294904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Draft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D85183-E7BA-4492-9636-ED05FC910DB3}"/>
              </a:ext>
            </a:extLst>
          </p:cNvPr>
          <p:cNvSpPr txBox="1"/>
          <p:nvPr/>
        </p:nvSpPr>
        <p:spPr>
          <a:xfrm>
            <a:off x="7471686" y="2954883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One sentence, to announce or suggest what we could do to address the problem.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2456025" y="946702"/>
            <a:ext cx="137390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3. Idea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5E9420-D288-84A4-0D58-EE936BE2239E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EAA1FA-135B-E049-2B87-C7628DB3114B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2E4B26-B7C2-A501-879F-14543AF45108}"/>
              </a:ext>
            </a:extLst>
          </p:cNvPr>
          <p:cNvSpPr txBox="1"/>
          <p:nvPr/>
        </p:nvSpPr>
        <p:spPr>
          <a:xfrm>
            <a:off x="1657250" y="3652646"/>
            <a:ext cx="3317323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With the support through the IPA funds this could be possible.   </a:t>
            </a:r>
            <a:endParaRPr lang="en-US" sz="1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A8B63-25D0-1469-ED02-0727DE6660E9}"/>
              </a:ext>
            </a:extLst>
          </p:cNvPr>
          <p:cNvSpPr txBox="1"/>
          <p:nvPr/>
        </p:nvSpPr>
        <p:spPr>
          <a:xfrm>
            <a:off x="1565636" y="294904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Draft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8AB05-90A8-D71D-5C7A-C5225CA5AEAF}"/>
              </a:ext>
            </a:extLst>
          </p:cNvPr>
          <p:cNvSpPr txBox="1"/>
          <p:nvPr/>
        </p:nvSpPr>
        <p:spPr>
          <a:xfrm>
            <a:off x="7471686" y="2954883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7560641" y="3627139"/>
            <a:ext cx="3536228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With the right support, they could start their own beekeeping business.</a:t>
            </a:r>
          </a:p>
        </p:txBody>
      </p:sp>
    </p:spTree>
    <p:extLst>
      <p:ext uri="{BB962C8B-B14F-4D97-AF65-F5344CB8AC3E}">
        <p14:creationId xmlns:p14="http://schemas.microsoft.com/office/powerpoint/2010/main" val="2988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One sentence to announce the “big solution” as a category that everyone can understand.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2029305" y="946702"/>
            <a:ext cx="222734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4. Solution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63F576-C727-4BD2-B77A-0935301B5573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0BCB8-DE00-2291-96FA-6C16F3A07EAE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A5E0E9-F1F0-9158-6D7C-343B1F67BEA3}"/>
              </a:ext>
            </a:extLst>
          </p:cNvPr>
          <p:cNvSpPr txBox="1"/>
          <p:nvPr/>
        </p:nvSpPr>
        <p:spPr>
          <a:xfrm>
            <a:off x="1778623" y="3754322"/>
            <a:ext cx="3317323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Two association who works with PWD got the project to train PWD how to start business with beekeeping.</a:t>
            </a:r>
            <a:endParaRPr lang="en-US" sz="1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61A5D-EF59-6092-7984-9D19E66DB8A5}"/>
              </a:ext>
            </a:extLst>
          </p:cNvPr>
          <p:cNvSpPr txBox="1"/>
          <p:nvPr/>
        </p:nvSpPr>
        <p:spPr>
          <a:xfrm>
            <a:off x="7317896" y="3726888"/>
            <a:ext cx="3795891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Our cross-border project provided training for people with disabilities to become successful beekeeping entrepreneurs.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20263-DB12-2620-3C3F-7853B98A56F0}"/>
              </a:ext>
            </a:extLst>
          </p:cNvPr>
          <p:cNvSpPr txBox="1"/>
          <p:nvPr/>
        </p:nvSpPr>
        <p:spPr>
          <a:xfrm>
            <a:off x="1565636" y="294904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Draft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572F8-CB6D-5BD9-CAC7-6C518481B54E}"/>
              </a:ext>
            </a:extLst>
          </p:cNvPr>
          <p:cNvSpPr txBox="1"/>
          <p:nvPr/>
        </p:nvSpPr>
        <p:spPr>
          <a:xfrm>
            <a:off x="7471686" y="2954883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9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We detail how our solution works in three steps/levels – this is the first one.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D3215A-12B7-F4F7-BB7B-720AB71E0249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286355" y="946702"/>
            <a:ext cx="371324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5. How it works - 1</a:t>
            </a:r>
            <a:endParaRPr lang="en-US" sz="3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E956B2-B21D-A367-7964-C4D1AEBBC90B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80FE63-3471-825B-238D-8F7A78F8CD34}"/>
              </a:ext>
            </a:extLst>
          </p:cNvPr>
          <p:cNvSpPr txBox="1"/>
          <p:nvPr/>
        </p:nvSpPr>
        <p:spPr>
          <a:xfrm>
            <a:off x="1682273" y="3596708"/>
            <a:ext cx="3317323" cy="185222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40 persons with disabilities</a:t>
            </a: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 passed the </a:t>
            </a: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tailor</a:t>
            </a: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made training programme on beekeeping</a:t>
            </a: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development, promotion and placement of honey products</a:t>
            </a: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, and p</a:t>
            </a: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reparation of Marketing plan</a:t>
            </a: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. </a:t>
            </a:r>
            <a:endParaRPr lang="en-GB" sz="1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B68F8-F84C-991D-4DCD-A09759DCADCE}"/>
              </a:ext>
            </a:extLst>
          </p:cNvPr>
          <p:cNvSpPr txBox="1"/>
          <p:nvPr/>
        </p:nvSpPr>
        <p:spPr>
          <a:xfrm>
            <a:off x="1565636" y="294904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Draft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5025C-9238-7377-CE30-F088BE3EA0D6}"/>
              </a:ext>
            </a:extLst>
          </p:cNvPr>
          <p:cNvSpPr txBox="1"/>
          <p:nvPr/>
        </p:nvSpPr>
        <p:spPr>
          <a:xfrm>
            <a:off x="7471686" y="2954883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7567858" y="3578697"/>
            <a:ext cx="3318784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We trained 40 people in basic honey production and marketing skills.</a:t>
            </a:r>
          </a:p>
        </p:txBody>
      </p:sp>
    </p:spTree>
    <p:extLst>
      <p:ext uri="{BB962C8B-B14F-4D97-AF65-F5344CB8AC3E}">
        <p14:creationId xmlns:p14="http://schemas.microsoft.com/office/powerpoint/2010/main" val="34848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We detail how our solution works in three steps/levels – this is the second one.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171179" y="946702"/>
            <a:ext cx="3958833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6. How it works - 2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656149-826A-303C-44CB-219D44F8F701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D78A97-CC76-EE46-5E2A-091027B9C737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F1F63-9F25-3EFE-EC01-A1D7069961C5}"/>
              </a:ext>
            </a:extLst>
          </p:cNvPr>
          <p:cNvSpPr txBox="1"/>
          <p:nvPr/>
        </p:nvSpPr>
        <p:spPr>
          <a:xfrm>
            <a:off x="1491933" y="3701328"/>
            <a:ext cx="3317323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The trainees had </a:t>
            </a: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mentoring services provided by local beeke</a:t>
            </a: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e</a:t>
            </a: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pers</a:t>
            </a: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. </a:t>
            </a:r>
            <a:endParaRPr lang="en-US" sz="1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9D30C-BF5C-5378-BBEC-583B9634874E}"/>
              </a:ext>
            </a:extLst>
          </p:cNvPr>
          <p:cNvSpPr txBox="1"/>
          <p:nvPr/>
        </p:nvSpPr>
        <p:spPr>
          <a:xfrm>
            <a:off x="1565636" y="294904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Draft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BA48D7-62CD-BC0E-F1C6-85C387F6A944}"/>
              </a:ext>
            </a:extLst>
          </p:cNvPr>
          <p:cNvSpPr txBox="1"/>
          <p:nvPr/>
        </p:nvSpPr>
        <p:spPr>
          <a:xfrm>
            <a:off x="7471686" y="2954883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7436661" y="3679563"/>
            <a:ext cx="3959994" cy="32360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Local beekeepers mentored the trainees.</a:t>
            </a:r>
          </a:p>
        </p:txBody>
      </p:sp>
    </p:spTree>
    <p:extLst>
      <p:ext uri="{BB962C8B-B14F-4D97-AF65-F5344CB8AC3E}">
        <p14:creationId xmlns:p14="http://schemas.microsoft.com/office/powerpoint/2010/main" val="4661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We detail how our solution works in three steps/levels – this is the third one.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267305" y="946702"/>
            <a:ext cx="375134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7. How it works - 3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1A55A3-3AB4-A89E-F2D5-5ED08F30B63A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89985A-F0C3-3FDA-168F-158155BA8D86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30E5FD-142D-CE5D-8085-A6C1C63C253D}"/>
              </a:ext>
            </a:extLst>
          </p:cNvPr>
          <p:cNvSpPr txBox="1"/>
          <p:nvPr/>
        </p:nvSpPr>
        <p:spPr>
          <a:xfrm>
            <a:off x="1701323" y="3618128"/>
            <a:ext cx="3317323" cy="116383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Upon the completion of training trainees got starter equipment and tools, and </a:t>
            </a:r>
            <a:r>
              <a:rPr lang="en-GB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sites for beekeeping and bee hives</a:t>
            </a:r>
            <a:r>
              <a:rPr lang="bs-Latn-BA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.</a:t>
            </a:r>
            <a:endParaRPr lang="en-US" sz="14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5FFAC2-498A-29F9-2BD6-D89E0DB0F453}"/>
              </a:ext>
            </a:extLst>
          </p:cNvPr>
          <p:cNvSpPr txBox="1"/>
          <p:nvPr/>
        </p:nvSpPr>
        <p:spPr>
          <a:xfrm>
            <a:off x="1565636" y="294904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Draft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062C9-8F5C-D699-2E3C-09B0FF2D22AD}"/>
              </a:ext>
            </a:extLst>
          </p:cNvPr>
          <p:cNvSpPr txBox="1"/>
          <p:nvPr/>
        </p:nvSpPr>
        <p:spPr>
          <a:xfrm>
            <a:off x="7471686" y="2954883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7311823" y="3618128"/>
            <a:ext cx="3474405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And finally, the trainees got all they need to start, including the equipment, tools, and somewhere to place their beehives.</a:t>
            </a:r>
          </a:p>
        </p:txBody>
      </p:sp>
    </p:spTree>
    <p:extLst>
      <p:ext uri="{BB962C8B-B14F-4D97-AF65-F5344CB8AC3E}">
        <p14:creationId xmlns:p14="http://schemas.microsoft.com/office/powerpoint/2010/main" val="15917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13" grpId="0"/>
    </p:bldLst>
  </p:timing>
</p:sld>
</file>

<file path=ppt/theme/theme1.xml><?xml version="1.0" encoding="utf-8"?>
<a:theme xmlns:a="http://schemas.openxmlformats.org/drawingml/2006/main" name="Office">
  <a:themeElements>
    <a:clrScheme name="Interact IV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0E6EB6"/>
      </a:accent1>
      <a:accent2>
        <a:srgbClr val="113D66"/>
      </a:accent2>
      <a:accent3>
        <a:srgbClr val="0099BC"/>
      </a:accent3>
      <a:accent4>
        <a:srgbClr val="EDC200"/>
      </a:accent4>
      <a:accent5>
        <a:srgbClr val="267067"/>
      </a:accent5>
      <a:accent6>
        <a:srgbClr val="F7A833"/>
      </a:accent6>
      <a:hlink>
        <a:srgbClr val="0099BC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????? Light"/>
        <a:font script="Hang" typeface="?? ??"/>
        <a:font script="Hans" typeface="?? Light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>
        <a:spAutoFit/>
      </a:bodyPr>
      <a:lstStyle>
        <a:defPPr>
          <a:defRPr sz="4000" b="1" dirty="0" err="1">
            <a:solidFill>
              <a:srgbClr val="004E84"/>
            </a:solidFill>
          </a:defRPr>
        </a:defPPr>
      </a:lstStyle>
    </a:txDef>
  </a:objectDefaults>
  <a:extraClrSchemeLst/>
  <a:custClrLst>
    <a:custClr name="A better Interreg Governance">
      <a:srgbClr val="0E6EB6"/>
    </a:custClr>
    <a:custClr name="Deep Sea">
      <a:srgbClr val="123D67"/>
    </a:custClr>
    <a:custClr name="Deep Woods">
      <a:srgbClr val="267067"/>
    </a:custClr>
    <a:custClr name="Golden Hour">
      <a:srgbClr val="F7A833"/>
    </a:custClr>
    <a:custClr name="Complementary Yellow">
      <a:srgbClr val="E7C41F"/>
    </a:custClr>
    <a:custClr name="Azure Blue">
      <a:srgbClr val="0099BC"/>
    </a:custClr>
    <a:custClr name="Fresh Grass">
      <a:srgbClr val="63BA8D"/>
    </a:custClr>
    <a:custClr name="Rich Earth">
      <a:srgbClr val="CD732A"/>
    </a:custClr>
    <a:custClr name="A better Interreg Governance light">
      <a:srgbClr val="C9E8FB"/>
    </a:custClr>
    <a:custClr name="Deep Sea Light">
      <a:srgbClr val="CFDBEA"/>
    </a:custClr>
    <a:custClr name="Deep Wood Light">
      <a:srgbClr val="BFDDDE"/>
    </a:custClr>
    <a:custClr name="Golden Hour Light">
      <a:srgbClr val="FFF2CE"/>
    </a:custClr>
    <a:custClr name="Azure Blue Light">
      <a:srgbClr val="D5E9F2"/>
    </a:custClr>
    <a:custClr name="Fresh Grass Light">
      <a:srgbClr val="E1EFE3"/>
    </a:custClr>
    <a:custClr name="Rich Earth Light">
      <a:srgbClr val="F7DCC4"/>
    </a:custClr>
    <a:custClr name="Light Grey">
      <a:srgbClr val="E5E3E4"/>
    </a:custClr>
    <a:custClr name="Ivory">
      <a:srgbClr val="F4F2F2"/>
    </a:custClr>
    <a:custClr name="Middle Grey">
      <a:srgbClr val="A0A7AB"/>
    </a:custClr>
    <a:custClr name="Light Taupe">
      <a:srgbClr val="CACCCA"/>
    </a:custClr>
    <a:custClr name="Dark Grey">
      <a:srgbClr val="5B6163"/>
    </a:custClr>
    <a:custClr name="Taupe">
      <a:srgbClr val="848584"/>
    </a:custClr>
    <a:custClr name="A smarte Europe">
      <a:srgbClr val="18BAA8"/>
    </a:custClr>
    <a:custClr name="A more connected Europe">
      <a:srgbClr val="F68A42"/>
    </a:custClr>
    <a:custClr name="A safer und more secure Europe">
      <a:srgbClr val="DA5C57"/>
    </a:custClr>
    <a:custClr name="A greener, low-carbon Europe">
      <a:srgbClr val="9ACA3C"/>
    </a:custClr>
    <a:custClr name="A Europe closer to citizens">
      <a:srgbClr val="00ADDC"/>
    </a:custClr>
    <a:custClr name="A better Interreg governance">
      <a:srgbClr val="0E6EB6"/>
    </a:custClr>
    <a:custClr name="A more social Europe">
      <a:srgbClr val="DA5C5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721</Words>
  <Application>Microsoft Office PowerPoint</Application>
  <PresentationFormat>Panorámica</PresentationFormat>
  <Paragraphs>63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Georgia</vt:lpstr>
      <vt:lpstr>Office</vt:lpstr>
      <vt:lpstr>Presentación de PowerPoint</vt:lpstr>
      <vt:lpstr>Introduction</vt:lpstr>
      <vt:lpstr>1. Context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iService adverising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 IV</dc:title>
  <dc:subject>powerpoint template</dc:subject>
  <dc:creator>Oliver Ottner</dc:creator>
  <cp:keywords/>
  <dc:description>Latest version</dc:description>
  <cp:lastModifiedBy>NIKOLIC  , NEBOJSA</cp:lastModifiedBy>
  <cp:revision>301</cp:revision>
  <dcterms:created xsi:type="dcterms:W3CDTF">2017-07-25T02:03:18Z</dcterms:created>
  <dcterms:modified xsi:type="dcterms:W3CDTF">2023-03-08T09:59:20Z</dcterms:modified>
  <cp:category/>
</cp:coreProperties>
</file>